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3" ContentType="audio/unknown"/>
  <Default Extension="emf" ContentType="image/x-emf"/>
  <Default Extension="mp4" ContentType="video/unknown"/>
  <Default Extension="rels" ContentType="application/vnd.openxmlformats-package.relationships+xml"/>
  <Default Extension="gif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07" r:id="rId2"/>
    <p:sldId id="310" r:id="rId3"/>
    <p:sldId id="308" r:id="rId4"/>
    <p:sldId id="309" r:id="rId5"/>
    <p:sldId id="314" r:id="rId6"/>
    <p:sldId id="311" r:id="rId7"/>
    <p:sldId id="313" r:id="rId8"/>
    <p:sldId id="312" r:id="rId9"/>
    <p:sldId id="316" r:id="rId10"/>
    <p:sldId id="315" r:id="rId11"/>
    <p:sldId id="317" r:id="rId12"/>
  </p:sldIdLst>
  <p:sldSz cx="10080625" cy="7559675"/>
  <p:notesSz cx="6888163" cy="9623425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0FF"/>
    <a:srgbClr val="3366FF"/>
    <a:srgbClr val="676767"/>
    <a:srgbClr val="FFFFFF"/>
    <a:srgbClr val="800000"/>
    <a:srgbClr val="098022"/>
    <a:srgbClr val="109D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4671" autoAdjust="0"/>
    <p:restoredTop sz="95771" autoAdjust="0"/>
  </p:normalViewPr>
  <p:slideViewPr>
    <p:cSldViewPr>
      <p:cViewPr>
        <p:scale>
          <a:sx n="100" d="100"/>
          <a:sy n="100" d="100"/>
        </p:scale>
        <p:origin x="-840" y="-80"/>
      </p:cViewPr>
      <p:guideLst>
        <p:guide orient="horz" pos="816"/>
        <p:guide pos="54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2136" y="-120"/>
      </p:cViewPr>
      <p:guideLst>
        <p:guide orient="horz" pos="2544"/>
        <p:guide pos="194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608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t" anchorCtr="0" compatLnSpc="1">
            <a:prstTxWarp prst="textNoShape">
              <a:avLst/>
            </a:prstTxWarp>
          </a:bodyPr>
          <a:lstStyle>
            <a:lvl1pPr defTabSz="827088">
              <a:defRPr sz="1100"/>
            </a:lvl1pPr>
          </a:lstStyle>
          <a:p>
            <a:endParaRPr lang="de-DE"/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7788" y="0"/>
            <a:ext cx="2986087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t" anchorCtr="0" compatLnSpc="1">
            <a:prstTxWarp prst="textNoShape">
              <a:avLst/>
            </a:prstTxWarp>
          </a:bodyPr>
          <a:lstStyle>
            <a:lvl1pPr algn="r" defTabSz="827088">
              <a:defRPr sz="1100"/>
            </a:lvl1pPr>
          </a:lstStyle>
          <a:p>
            <a:endParaRPr lang="de-DE"/>
          </a:p>
        </p:txBody>
      </p:sp>
      <p:sp>
        <p:nvSpPr>
          <p:cNvPr id="860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298608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b" anchorCtr="0" compatLnSpc="1">
            <a:prstTxWarp prst="textNoShape">
              <a:avLst/>
            </a:prstTxWarp>
          </a:bodyPr>
          <a:lstStyle>
            <a:lvl1pPr defTabSz="827088">
              <a:defRPr sz="1100"/>
            </a:lvl1pPr>
          </a:lstStyle>
          <a:p>
            <a:endParaRPr lang="de-DE"/>
          </a:p>
        </p:txBody>
      </p:sp>
      <p:sp>
        <p:nvSpPr>
          <p:cNvPr id="860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7788" y="9121775"/>
            <a:ext cx="2986087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b" anchorCtr="0" compatLnSpc="1">
            <a:prstTxWarp prst="textNoShape">
              <a:avLst/>
            </a:prstTxWarp>
          </a:bodyPr>
          <a:lstStyle>
            <a:lvl1pPr algn="r" defTabSz="827088">
              <a:defRPr sz="1100"/>
            </a:lvl1pPr>
          </a:lstStyle>
          <a:p>
            <a:fld id="{D3F98664-450D-B74C-92F6-F9B26920D6C4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0817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5.jpeg>
</file>

<file path=ppt/media/image6.jpeg>
</file>

<file path=ppt/media/image7.jpeg>
</file>

<file path=ppt/media/image9.png>
</file>

<file path=ppt/media/media1.gif>
</file>

<file path=ppt/media/media2.mp3>
</file>

<file path=ppt/media/media3.mp4>
</file>

<file path=ppt/media/media4.mp4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222375" y="923925"/>
            <a:ext cx="4441825" cy="333057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1066800" y="4578350"/>
            <a:ext cx="4759325" cy="369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1pPr>
            <a:lvl2pPr marL="414338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2pPr>
            <a:lvl3pPr marL="827088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3pPr>
            <a:lvl4pPr marL="1241425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4pPr>
            <a:lvl5pPr marL="1654175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5pPr>
            <a:lvl6pPr marL="21113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6pPr>
            <a:lvl7pPr marL="25685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7pPr>
            <a:lvl8pPr marL="30257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8pPr>
            <a:lvl9pPr marL="34829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9pPr>
          </a:lstStyle>
          <a:p>
            <a:endParaRPr lang="de-DE" sz="2200"/>
          </a:p>
        </p:txBody>
      </p:sp>
    </p:spTree>
    <p:extLst>
      <p:ext uri="{BB962C8B-B14F-4D97-AF65-F5344CB8AC3E}">
        <p14:creationId xmlns:p14="http://schemas.microsoft.com/office/powerpoint/2010/main" val="288392325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222658" y="923926"/>
            <a:ext cx="4442849" cy="3330575"/>
          </a:xfrm>
          <a:prstGeom prst="rect">
            <a:avLst/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  <p:sp>
        <p:nvSpPr>
          <p:cNvPr id="48130" name="Text Box 2"/>
          <p:cNvSpPr txBox="1">
            <a:spLocks noChangeArrowheads="1"/>
          </p:cNvSpPr>
          <p:nvPr/>
        </p:nvSpPr>
        <p:spPr bwMode="auto">
          <a:xfrm>
            <a:off x="1067047" y="4578350"/>
            <a:ext cx="4760422" cy="369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222658" y="923926"/>
            <a:ext cx="4442849" cy="3330575"/>
          </a:xfrm>
          <a:prstGeom prst="rect">
            <a:avLst/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  <p:sp>
        <p:nvSpPr>
          <p:cNvPr id="48130" name="Text Box 2"/>
          <p:cNvSpPr txBox="1">
            <a:spLocks noChangeArrowheads="1"/>
          </p:cNvSpPr>
          <p:nvPr/>
        </p:nvSpPr>
        <p:spPr bwMode="auto">
          <a:xfrm>
            <a:off x="1067047" y="4578350"/>
            <a:ext cx="4760422" cy="369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222658" y="923926"/>
            <a:ext cx="4442849" cy="3330575"/>
          </a:xfrm>
          <a:prstGeom prst="rect">
            <a:avLst/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  <p:sp>
        <p:nvSpPr>
          <p:cNvPr id="48130" name="Text Box 2"/>
          <p:cNvSpPr txBox="1">
            <a:spLocks noChangeArrowheads="1"/>
          </p:cNvSpPr>
          <p:nvPr/>
        </p:nvSpPr>
        <p:spPr bwMode="auto">
          <a:xfrm>
            <a:off x="1067047" y="4578350"/>
            <a:ext cx="4760422" cy="369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222658" y="923926"/>
            <a:ext cx="4442849" cy="3330575"/>
          </a:xfrm>
          <a:prstGeom prst="rect">
            <a:avLst/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  <p:sp>
        <p:nvSpPr>
          <p:cNvPr id="48130" name="Text Box 2"/>
          <p:cNvSpPr txBox="1">
            <a:spLocks noChangeArrowheads="1"/>
          </p:cNvSpPr>
          <p:nvPr/>
        </p:nvSpPr>
        <p:spPr bwMode="auto">
          <a:xfrm>
            <a:off x="1067047" y="4578350"/>
            <a:ext cx="4760422" cy="369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222658" y="923926"/>
            <a:ext cx="4442849" cy="3330575"/>
          </a:xfrm>
          <a:prstGeom prst="rect">
            <a:avLst/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  <p:sp>
        <p:nvSpPr>
          <p:cNvPr id="48130" name="Text Box 2"/>
          <p:cNvSpPr txBox="1">
            <a:spLocks noChangeArrowheads="1"/>
          </p:cNvSpPr>
          <p:nvPr/>
        </p:nvSpPr>
        <p:spPr bwMode="auto">
          <a:xfrm>
            <a:off x="1067047" y="4578350"/>
            <a:ext cx="4760422" cy="369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222658" y="923926"/>
            <a:ext cx="4442849" cy="3330575"/>
          </a:xfrm>
          <a:prstGeom prst="rect">
            <a:avLst/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  <p:sp>
        <p:nvSpPr>
          <p:cNvPr id="48130" name="Text Box 2"/>
          <p:cNvSpPr txBox="1">
            <a:spLocks noChangeArrowheads="1"/>
          </p:cNvSpPr>
          <p:nvPr/>
        </p:nvSpPr>
        <p:spPr bwMode="auto">
          <a:xfrm>
            <a:off x="1067047" y="4578350"/>
            <a:ext cx="4760422" cy="369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222658" y="923926"/>
            <a:ext cx="4442849" cy="3330575"/>
          </a:xfrm>
          <a:prstGeom prst="rect">
            <a:avLst/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  <p:sp>
        <p:nvSpPr>
          <p:cNvPr id="48130" name="Text Box 2"/>
          <p:cNvSpPr txBox="1">
            <a:spLocks noChangeArrowheads="1"/>
          </p:cNvSpPr>
          <p:nvPr/>
        </p:nvSpPr>
        <p:spPr bwMode="auto">
          <a:xfrm>
            <a:off x="1067047" y="4578350"/>
            <a:ext cx="4760422" cy="369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222658" y="923926"/>
            <a:ext cx="4442849" cy="3330575"/>
          </a:xfrm>
          <a:prstGeom prst="rect">
            <a:avLst/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  <p:sp>
        <p:nvSpPr>
          <p:cNvPr id="48130" name="Text Box 2"/>
          <p:cNvSpPr txBox="1">
            <a:spLocks noChangeArrowheads="1"/>
          </p:cNvSpPr>
          <p:nvPr/>
        </p:nvSpPr>
        <p:spPr bwMode="auto">
          <a:xfrm>
            <a:off x="1067047" y="4578350"/>
            <a:ext cx="4760422" cy="369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222658" y="923926"/>
            <a:ext cx="4442849" cy="3330575"/>
          </a:xfrm>
          <a:prstGeom prst="rect">
            <a:avLst/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  <p:sp>
        <p:nvSpPr>
          <p:cNvPr id="48130" name="Text Box 2"/>
          <p:cNvSpPr txBox="1">
            <a:spLocks noChangeArrowheads="1"/>
          </p:cNvSpPr>
          <p:nvPr/>
        </p:nvSpPr>
        <p:spPr bwMode="auto">
          <a:xfrm>
            <a:off x="1067047" y="4578350"/>
            <a:ext cx="4760422" cy="369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ext Box 1"/>
          <p:cNvSpPr txBox="1">
            <a:spLocks noChangeArrowheads="1"/>
          </p:cNvSpPr>
          <p:nvPr/>
        </p:nvSpPr>
        <p:spPr bwMode="auto">
          <a:xfrm>
            <a:off x="1222658" y="923926"/>
            <a:ext cx="4442849" cy="3330575"/>
          </a:xfrm>
          <a:prstGeom prst="rect">
            <a:avLst/>
          </a:prstGeom>
          <a:solidFill>
            <a:srgbClr val="FFFFFF"/>
          </a:solidFill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  <p:sp>
        <p:nvSpPr>
          <p:cNvPr id="48130" name="Text Box 2"/>
          <p:cNvSpPr txBox="1">
            <a:spLocks noChangeArrowheads="1"/>
          </p:cNvSpPr>
          <p:nvPr/>
        </p:nvSpPr>
        <p:spPr bwMode="auto">
          <a:xfrm>
            <a:off x="1067047" y="4578350"/>
            <a:ext cx="4760422" cy="369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de-DE">
              <a:cs typeface="MS Gothic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4996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5444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197725" y="627063"/>
            <a:ext cx="2151063" cy="623570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741363" y="627063"/>
            <a:ext cx="6303962" cy="623570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1126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1762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217008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741363" y="2101850"/>
            <a:ext cx="4227512" cy="4760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121275" y="2101850"/>
            <a:ext cx="4227513" cy="4760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2853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248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3053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124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3967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53396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741363" y="627063"/>
            <a:ext cx="8607425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76767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741363" y="2101850"/>
            <a:ext cx="8607425" cy="476091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889000" y="7094538"/>
            <a:ext cx="184150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j-lt"/>
          <a:ea typeface="+mj-ea"/>
          <a:cs typeface="+mj-cs"/>
        </a:defRPr>
      </a:lvl1pPr>
      <a:lvl2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2pPr>
      <a:lvl3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3pPr>
      <a:lvl4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4pPr>
      <a:lvl5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5pPr>
      <a:lvl6pPr marL="8001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6pPr>
      <a:lvl7pPr marL="12573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7pPr>
      <a:lvl8pPr marL="17145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8pPr>
      <a:lvl9pPr marL="21717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9pPr>
    </p:titleStyle>
    <p:bodyStyle>
      <a:lvl1pPr marL="3810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&quot;"/>
        <a:defRPr sz="2000">
          <a:solidFill>
            <a:srgbClr val="676767"/>
          </a:solidFill>
          <a:latin typeface="+mn-lt"/>
          <a:ea typeface="+mn-ea"/>
          <a:cs typeface="+mn-cs"/>
        </a:defRPr>
      </a:lvl1pPr>
      <a:lvl2pPr marL="8382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&quot;"/>
        <a:defRPr sz="2000">
          <a:solidFill>
            <a:srgbClr val="676767"/>
          </a:solidFill>
          <a:latin typeface="+mn-lt"/>
          <a:ea typeface="+mn-ea"/>
        </a:defRPr>
      </a:lvl2pPr>
      <a:lvl3pPr marL="12954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3pPr>
      <a:lvl4pPr marL="17526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4pPr>
      <a:lvl5pPr marL="22098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5pPr>
      <a:lvl6pPr marL="26670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6pPr>
      <a:lvl7pPr marL="31242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7pPr>
      <a:lvl8pPr marL="35814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8pPr>
      <a:lvl9pPr marL="40386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9.png"/><Relationship Id="rId1" Type="http://schemas.microsoft.com/office/2007/relationships/media" Target="../media/media5.mp3"/><Relationship Id="rId2" Type="http://schemas.openxmlformats.org/officeDocument/2006/relationships/audio" Target="../media/media5.mp3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8.emf"/><Relationship Id="rId6" Type="http://schemas.openxmlformats.org/officeDocument/2006/relationships/image" Target="../media/image9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0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1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Frequenzmodulation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838200" y="838199"/>
            <a:ext cx="8534400" cy="7813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9pPr>
          </a:lstStyle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err="1">
                <a:solidFill>
                  <a:srgbClr val="000000"/>
                </a:solidFill>
              </a:rPr>
              <a:t>Mesias</a:t>
            </a:r>
            <a:r>
              <a:rPr lang="de-DE" dirty="0">
                <a:solidFill>
                  <a:srgbClr val="000000"/>
                </a:solidFill>
              </a:rPr>
              <a:t> </a:t>
            </a:r>
            <a:r>
              <a:rPr lang="de-DE" dirty="0" err="1" smtClean="0">
                <a:solidFill>
                  <a:srgbClr val="000000"/>
                </a:solidFill>
              </a:rPr>
              <a:t>Maiguashca</a:t>
            </a:r>
            <a:r>
              <a:rPr lang="de-DE" dirty="0" smtClean="0">
                <a:solidFill>
                  <a:srgbClr val="000000"/>
                </a:solidFill>
              </a:rPr>
              <a:t>, </a:t>
            </a:r>
            <a:r>
              <a:rPr lang="de-DE" dirty="0" err="1" smtClean="0">
                <a:solidFill>
                  <a:srgbClr val="000000"/>
                </a:solidFill>
              </a:rPr>
              <a:t>Fmelodies</a:t>
            </a:r>
            <a:r>
              <a:rPr lang="de-DE" dirty="0" smtClean="0">
                <a:solidFill>
                  <a:srgbClr val="000000"/>
                </a:solidFill>
              </a:rPr>
              <a:t> II </a:t>
            </a:r>
            <a:r>
              <a:rPr lang="de-DE" dirty="0">
                <a:solidFill>
                  <a:srgbClr val="000000"/>
                </a:solidFill>
              </a:rPr>
              <a:t>(1983-</a:t>
            </a:r>
            <a:r>
              <a:rPr lang="de-DE" dirty="0" smtClean="0">
                <a:solidFill>
                  <a:srgbClr val="000000"/>
                </a:solidFill>
              </a:rPr>
              <a:t>84)</a:t>
            </a:r>
          </a:p>
          <a:p>
            <a:r>
              <a:rPr lang="de-DE" dirty="0">
                <a:solidFill>
                  <a:srgbClr val="000000"/>
                </a:solidFill>
              </a:rPr>
              <a:t>Cello, Schlagzeug und Computerklänge </a:t>
            </a:r>
          </a:p>
        </p:txBody>
      </p:sp>
      <p:pic>
        <p:nvPicPr>
          <p:cNvPr id="3" name="dEan3dNkHcHx.128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28544" y="899517"/>
            <a:ext cx="262383" cy="262383"/>
          </a:xfrm>
          <a:prstGeom prst="rect">
            <a:avLst/>
          </a:prstGeom>
        </p:spPr>
      </p:pic>
      <p:sp>
        <p:nvSpPr>
          <p:cNvPr id="4" name="Rechteck 3"/>
          <p:cNvSpPr/>
          <p:nvPr/>
        </p:nvSpPr>
        <p:spPr>
          <a:xfrm>
            <a:off x="791840" y="2627709"/>
            <a:ext cx="7920880" cy="37240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smtClean="0">
                <a:solidFill>
                  <a:srgbClr val="000000"/>
                </a:solidFill>
              </a:rPr>
              <a:t>In "</a:t>
            </a:r>
            <a:r>
              <a:rPr lang="de-DE" sz="1400" dirty="0" err="1" smtClean="0">
                <a:solidFill>
                  <a:srgbClr val="000000"/>
                </a:solidFill>
              </a:rPr>
              <a:t>Fmelodies</a:t>
            </a:r>
            <a:r>
              <a:rPr lang="de-DE" sz="1400" dirty="0" smtClean="0">
                <a:solidFill>
                  <a:srgbClr val="000000"/>
                </a:solidFill>
              </a:rPr>
              <a:t> II" werden zwei Frequenzen als Carrier benutzt: 69.3 (großes Cis) und sein 17. Teilton, 1178.1 HZ (D3). Diese Töne werden somit Haupttöne der Komposition; das Cis sogar eine Art "Tonika", Ausgangspunkt des Ganzen.</a:t>
            </a:r>
          </a:p>
          <a:p>
            <a:endParaRPr lang="de-DE" sz="1400" dirty="0" smtClean="0">
              <a:solidFill>
                <a:srgbClr val="000000"/>
              </a:solidFill>
            </a:endParaRPr>
          </a:p>
          <a:p>
            <a:r>
              <a:rPr lang="de-DE" sz="1400" dirty="0" smtClean="0">
                <a:solidFill>
                  <a:srgbClr val="000000"/>
                </a:solidFill>
              </a:rPr>
              <a:t>Die erzeugten Spektren werden in zweierlei Hinsicht manipuliert:</a:t>
            </a:r>
          </a:p>
          <a:p>
            <a:endParaRPr lang="de-DE" sz="1400" dirty="0" smtClean="0">
              <a:solidFill>
                <a:srgbClr val="000000"/>
              </a:solidFill>
            </a:endParaRPr>
          </a:p>
          <a:p>
            <a:r>
              <a:rPr lang="de-DE" sz="1400" dirty="0" smtClean="0">
                <a:solidFill>
                  <a:srgbClr val="000000"/>
                </a:solidFill>
              </a:rPr>
              <a:t>-mittels Filtern (per Software) werden "Melodien" mit den Tönen der Spektren erzeugt und auf </a:t>
            </a:r>
            <a:r>
              <a:rPr lang="de-DE" sz="1400" dirty="0" err="1" smtClean="0">
                <a:solidFill>
                  <a:srgbClr val="000000"/>
                </a:solidFill>
              </a:rPr>
              <a:t>Tonfand</a:t>
            </a:r>
            <a:r>
              <a:rPr lang="de-DE" sz="1400" dirty="0" smtClean="0">
                <a:solidFill>
                  <a:srgbClr val="000000"/>
                </a:solidFill>
              </a:rPr>
              <a:t> festgehalten;</a:t>
            </a:r>
          </a:p>
          <a:p>
            <a:r>
              <a:rPr lang="de-DE" sz="1400" dirty="0" smtClean="0">
                <a:solidFill>
                  <a:srgbClr val="000000"/>
                </a:solidFill>
              </a:rPr>
              <a:t>-dieses Repertoire von Tönen dient als melodisch-harmonisches Material für die instrumentalen Stimmen.</a:t>
            </a:r>
          </a:p>
          <a:p>
            <a:endParaRPr lang="de-DE" sz="1400" dirty="0" smtClean="0">
              <a:solidFill>
                <a:srgbClr val="000000"/>
              </a:solidFill>
            </a:endParaRPr>
          </a:p>
          <a:p>
            <a:r>
              <a:rPr lang="de-DE" sz="1400" dirty="0" smtClean="0">
                <a:solidFill>
                  <a:srgbClr val="000000"/>
                </a:solidFill>
              </a:rPr>
              <a:t>In einer ersten Version von "</a:t>
            </a:r>
            <a:r>
              <a:rPr lang="de-DE" sz="1400" dirty="0" err="1" smtClean="0">
                <a:solidFill>
                  <a:srgbClr val="000000"/>
                </a:solidFill>
              </a:rPr>
              <a:t>Fmelodies</a:t>
            </a:r>
            <a:r>
              <a:rPr lang="de-DE" sz="1400" dirty="0" smtClean="0">
                <a:solidFill>
                  <a:srgbClr val="000000"/>
                </a:solidFill>
              </a:rPr>
              <a:t>" wurden die Computerklänge (auf Tonband festgehalten) denen eines Kammerorchesters gegenübergestellt. In </a:t>
            </a:r>
            <a:r>
              <a:rPr lang="de-DE" sz="1400" dirty="0" err="1" smtClean="0">
                <a:solidFill>
                  <a:srgbClr val="000000"/>
                </a:solidFill>
              </a:rPr>
              <a:t>Fmelodies</a:t>
            </a:r>
            <a:r>
              <a:rPr lang="de-DE" sz="1400" dirty="0" smtClean="0">
                <a:solidFill>
                  <a:srgbClr val="000000"/>
                </a:solidFill>
              </a:rPr>
              <a:t> II wird Transparenz, eine kammermusikalische Beziehung der instrumentalen- und synthetischen Klänge angestrebt.</a:t>
            </a:r>
          </a:p>
          <a:p>
            <a:endParaRPr lang="de-DE" sz="1400" dirty="0">
              <a:solidFill>
                <a:srgbClr val="000000"/>
              </a:solidFill>
            </a:endParaRPr>
          </a:p>
          <a:p>
            <a:r>
              <a:rPr lang="de-DE" sz="1200" i="1" dirty="0">
                <a:solidFill>
                  <a:srgbClr val="000000"/>
                </a:solidFill>
              </a:rPr>
              <a:t>http://</a:t>
            </a:r>
            <a:r>
              <a:rPr lang="de-DE" sz="1200" i="1" dirty="0" err="1">
                <a:solidFill>
                  <a:srgbClr val="000000"/>
                </a:solidFill>
              </a:rPr>
              <a:t>www.maiguashca.de</a:t>
            </a:r>
            <a:r>
              <a:rPr lang="de-DE" sz="1200" i="1" dirty="0">
                <a:solidFill>
                  <a:srgbClr val="000000"/>
                </a:solidFill>
              </a:rPr>
              <a:t>/</a:t>
            </a:r>
            <a:r>
              <a:rPr lang="de-DE" sz="1200" i="1" dirty="0" err="1">
                <a:solidFill>
                  <a:srgbClr val="000000"/>
                </a:solidFill>
              </a:rPr>
              <a:t>index.php</a:t>
            </a:r>
            <a:r>
              <a:rPr lang="de-DE" sz="1200" i="1" dirty="0">
                <a:solidFill>
                  <a:srgbClr val="000000"/>
                </a:solidFill>
              </a:rPr>
              <a:t>/de/1980-1989-a/65-181983-84-fmelodies-ii-de</a:t>
            </a:r>
          </a:p>
        </p:txBody>
      </p:sp>
    </p:spTree>
    <p:extLst>
      <p:ext uri="{BB962C8B-B14F-4D97-AF65-F5344CB8AC3E}">
        <p14:creationId xmlns:p14="http://schemas.microsoft.com/office/powerpoint/2010/main" val="103515405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34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6134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838200" y="838199"/>
            <a:ext cx="8534400" cy="7813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9pPr>
          </a:lstStyle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</a:rPr>
              <a:t>John </a:t>
            </a:r>
            <a:r>
              <a:rPr lang="de-DE" dirty="0" err="1" smtClean="0">
                <a:solidFill>
                  <a:srgbClr val="000000"/>
                </a:solidFill>
              </a:rPr>
              <a:t>Chowning</a:t>
            </a:r>
            <a:r>
              <a:rPr lang="de-DE" dirty="0" smtClean="0">
                <a:solidFill>
                  <a:srgbClr val="000000"/>
                </a:solidFill>
              </a:rPr>
              <a:t>, </a:t>
            </a:r>
            <a:r>
              <a:rPr lang="de-DE" dirty="0" err="1" smtClean="0">
                <a:solidFill>
                  <a:srgbClr val="000000"/>
                </a:solidFill>
              </a:rPr>
              <a:t>Stria</a:t>
            </a:r>
            <a:r>
              <a:rPr lang="de-DE" dirty="0" smtClean="0">
                <a:solidFill>
                  <a:srgbClr val="000000"/>
                </a:solidFill>
              </a:rPr>
              <a:t> (1977) </a:t>
            </a:r>
            <a:endParaRPr lang="de-D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553772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838200" y="838200"/>
            <a:ext cx="8534400" cy="381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9pPr>
          </a:lstStyle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Vergleich Amplitudenmodulation - Frequenzmodulation</a:t>
            </a:r>
          </a:p>
        </p:txBody>
      </p:sp>
      <p:pic>
        <p:nvPicPr>
          <p:cNvPr id="3" name="Amfm3-en-de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71960" y="1691605"/>
            <a:ext cx="6408712" cy="500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8866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838200" y="838200"/>
            <a:ext cx="8534400" cy="381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9pPr>
          </a:lstStyle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Frequenzmodulation</a:t>
            </a:r>
          </a:p>
        </p:txBody>
      </p:sp>
      <p:pic>
        <p:nvPicPr>
          <p:cNvPr id="119810" name="Bild 3" descr="akustik8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563" y="1547813"/>
            <a:ext cx="5400675" cy="5684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404283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838200" y="838200"/>
            <a:ext cx="8534400" cy="381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9pPr>
          </a:lstStyle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Frequenzmodulation</a:t>
            </a:r>
          </a:p>
        </p:txBody>
      </p:sp>
      <p:pic>
        <p:nvPicPr>
          <p:cNvPr id="121858" name="Bild 5" descr="fm_mod3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38" y="1474788"/>
            <a:ext cx="8509000" cy="558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970713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838200" y="838199"/>
            <a:ext cx="8534400" cy="8534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9pPr>
          </a:lstStyle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Frequenzmodulation</a:t>
            </a:r>
          </a:p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Relektierende</a:t>
            </a: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 Seitenbänder</a:t>
            </a:r>
          </a:p>
        </p:txBody>
      </p:sp>
      <p:pic>
        <p:nvPicPr>
          <p:cNvPr id="3" name="Bild 2" descr="Seiten aus fm-mo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864" y="2195661"/>
            <a:ext cx="8280920" cy="399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08333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838200" y="838199"/>
            <a:ext cx="8534400" cy="1213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9pPr>
          </a:lstStyle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Tristan </a:t>
            </a:r>
            <a:r>
              <a:rPr lang="de-DE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Murail</a:t>
            </a: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, </a:t>
            </a:r>
            <a:r>
              <a:rPr lang="de-DE" i="1" dirty="0" err="1">
                <a:solidFill>
                  <a:srgbClr val="000000"/>
                </a:solidFill>
              </a:rPr>
              <a:t>Gondwana</a:t>
            </a:r>
            <a:r>
              <a:rPr lang="de-DE" dirty="0">
                <a:solidFill>
                  <a:srgbClr val="000000"/>
                </a:solidFill>
              </a:rPr>
              <a:t> (1980</a:t>
            </a:r>
            <a:r>
              <a:rPr lang="de-DE" dirty="0" smtClean="0">
                <a:solidFill>
                  <a:srgbClr val="000000"/>
                </a:solidFill>
              </a:rPr>
              <a:t>)</a:t>
            </a:r>
          </a:p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Orchestra</a:t>
            </a:r>
          </a:p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Glockenspektren mit Frequenzmodulation</a:t>
            </a:r>
          </a:p>
        </p:txBody>
      </p:sp>
      <p:pic>
        <p:nvPicPr>
          <p:cNvPr id="5" name="Bild 4" descr="Seiten aus fineberg-music-examples-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4067869"/>
            <a:ext cx="2976330" cy="1224136"/>
          </a:xfrm>
          <a:prstGeom prst="rect">
            <a:avLst/>
          </a:prstGeom>
        </p:spPr>
      </p:pic>
      <p:pic>
        <p:nvPicPr>
          <p:cNvPr id="6" name="Bild 5" descr="Seiten aus fineberg-music-example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16" y="2843733"/>
            <a:ext cx="3456384" cy="864096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583928" y="2555701"/>
            <a:ext cx="12018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000000"/>
                </a:solidFill>
              </a:rPr>
              <a:t>5 Carriers</a:t>
            </a:r>
            <a:endParaRPr lang="en-GB" sz="1600" dirty="0">
              <a:solidFill>
                <a:srgbClr val="000000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367904" y="3923853"/>
            <a:ext cx="14148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000000"/>
                </a:solidFill>
              </a:rPr>
              <a:t>1 Modulator</a:t>
            </a:r>
            <a:endParaRPr lang="en-GB" sz="1600" dirty="0">
              <a:solidFill>
                <a:srgbClr val="000000"/>
              </a:solidFill>
            </a:endParaRPr>
          </a:p>
        </p:txBody>
      </p:sp>
      <p:pic>
        <p:nvPicPr>
          <p:cNvPr id="8" name="Bild 7" descr="Seiten aus fineberg-music-examples-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200" y="2843733"/>
            <a:ext cx="5887924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3810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838200" y="838199"/>
            <a:ext cx="8534400" cy="7813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9pPr>
          </a:lstStyle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Tristan </a:t>
            </a:r>
            <a:r>
              <a:rPr lang="de-DE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Murail</a:t>
            </a: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, </a:t>
            </a:r>
            <a:r>
              <a:rPr lang="de-DE" i="1" dirty="0" err="1">
                <a:solidFill>
                  <a:srgbClr val="000000"/>
                </a:solidFill>
              </a:rPr>
              <a:t>Gondwana</a:t>
            </a:r>
            <a:r>
              <a:rPr lang="de-DE" dirty="0">
                <a:solidFill>
                  <a:srgbClr val="000000"/>
                </a:solidFill>
              </a:rPr>
              <a:t> (1980</a:t>
            </a:r>
            <a:r>
              <a:rPr lang="de-DE" dirty="0" smtClean="0">
                <a:solidFill>
                  <a:srgbClr val="000000"/>
                </a:solidFill>
              </a:rPr>
              <a:t>)</a:t>
            </a:r>
          </a:p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Orchestra</a:t>
            </a:r>
          </a:p>
        </p:txBody>
      </p:sp>
      <p:pic>
        <p:nvPicPr>
          <p:cNvPr id="2" name="Bild 1" descr="Seiten aus murail-revolution-complex-sounds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24" y="2195661"/>
            <a:ext cx="8822460" cy="3744416"/>
          </a:xfrm>
          <a:prstGeom prst="rect">
            <a:avLst/>
          </a:prstGeom>
        </p:spPr>
      </p:pic>
      <p:pic>
        <p:nvPicPr>
          <p:cNvPr id="4" name="01_Tristan_Murail-gondwana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8384" y="1043533"/>
            <a:ext cx="216024" cy="21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3432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7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9987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838200" y="838199"/>
            <a:ext cx="8534400" cy="7813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9pPr>
          </a:lstStyle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Tristan </a:t>
            </a:r>
            <a:r>
              <a:rPr lang="de-DE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Murail</a:t>
            </a: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, </a:t>
            </a:r>
            <a:r>
              <a:rPr lang="de-DE" dirty="0" err="1">
                <a:solidFill>
                  <a:srgbClr val="000000"/>
                </a:solidFill>
              </a:rPr>
              <a:t>Désintégrations</a:t>
            </a:r>
            <a:r>
              <a:rPr lang="de-DE" dirty="0">
                <a:solidFill>
                  <a:srgbClr val="000000"/>
                </a:solidFill>
              </a:rPr>
              <a:t> (1982-</a:t>
            </a:r>
            <a:r>
              <a:rPr lang="de-DE" dirty="0" smtClean="0">
                <a:solidFill>
                  <a:srgbClr val="000000"/>
                </a:solidFill>
              </a:rPr>
              <a:t>83)</a:t>
            </a:r>
          </a:p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Ensemble, Tape</a:t>
            </a:r>
          </a:p>
        </p:txBody>
      </p:sp>
      <p:pic>
        <p:nvPicPr>
          <p:cNvPr id="3" name="Desintegrations_1_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3848" y="1907629"/>
            <a:ext cx="81280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6555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26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838200" y="838199"/>
            <a:ext cx="8534400" cy="7813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FFFFFF"/>
                </a:solidFill>
                <a:latin typeface="Arial;Helvetica" charset="0"/>
                <a:ea typeface="ＭＳ Ｐゴシック" charset="0"/>
                <a:cs typeface="MS Gothic" charset="0"/>
              </a:defRPr>
            </a:lvl9pPr>
          </a:lstStyle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Tristan </a:t>
            </a:r>
            <a:r>
              <a:rPr lang="de-DE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Murail</a:t>
            </a: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, </a:t>
            </a:r>
            <a:r>
              <a:rPr lang="de-DE" dirty="0" err="1">
                <a:solidFill>
                  <a:srgbClr val="000000"/>
                </a:solidFill>
              </a:rPr>
              <a:t>Désintégrations</a:t>
            </a:r>
            <a:r>
              <a:rPr lang="de-DE" dirty="0">
                <a:solidFill>
                  <a:srgbClr val="000000"/>
                </a:solidFill>
              </a:rPr>
              <a:t> (1982-</a:t>
            </a:r>
            <a:r>
              <a:rPr lang="de-DE" dirty="0" smtClean="0">
                <a:solidFill>
                  <a:srgbClr val="000000"/>
                </a:solidFill>
              </a:rPr>
              <a:t>83)</a:t>
            </a:r>
          </a:p>
          <a:p>
            <a:pPr>
              <a:lnSpc>
                <a:spcPct val="85000"/>
              </a:lnSpc>
              <a:spcBef>
                <a:spcPts val="600"/>
              </a:spcBef>
              <a:buClrTx/>
              <a:buFontTx/>
              <a:buNone/>
              <a:defRPr/>
            </a:pPr>
            <a:r>
              <a:rPr lang="de-DE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rPr>
              <a:t>Ensemble, Tape</a:t>
            </a:r>
          </a:p>
        </p:txBody>
      </p:sp>
      <p:pic>
        <p:nvPicPr>
          <p:cNvPr id="2" name="Desintegrations_2_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5856" y="1907629"/>
            <a:ext cx="81280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01513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9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tandarddesign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andarddesign">
      <a:majorFont>
        <a:latin typeface="Verdana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00B8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Verdana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00B8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Verdana" charset="0"/>
            <a:ea typeface="ＭＳ Ｐゴシック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241</Words>
  <Application>Microsoft Macintosh PowerPoint</Application>
  <PresentationFormat>Benutzerdefiniert</PresentationFormat>
  <Paragraphs>30</Paragraphs>
  <Slides>11</Slides>
  <Notes>11</Notes>
  <HiddenSlides>0</HiddenSlides>
  <MMClips>5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2" baseType="lpstr">
      <vt:lpstr>Standarddesign</vt:lpstr>
      <vt:lpstr>Frequenzmodulation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ſ ]蟨ڱ腬뿿큠ॲ“]蟨ſ眄뿿큐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Analogien: Film - Elektronische Musik</dc:title>
  <dc:creator>Achim Bornhoeft</dc:creator>
  <cp:lastModifiedBy>Achim Bornhoeft</cp:lastModifiedBy>
  <cp:revision>364</cp:revision>
  <dcterms:created xsi:type="dcterms:W3CDTF">2005-05-16T08:28:52Z</dcterms:created>
  <dcterms:modified xsi:type="dcterms:W3CDTF">2014-12-18T10:51:44Z</dcterms:modified>
</cp:coreProperties>
</file>